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010400" cy="9296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zoom.us/j/7417898219?pwd=mnqBvwt8pgtEbEqQQkb2MoVAfhwXHj.1&amp;omn=92682631007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218948" y="9254628"/>
            <a:ext cx="65278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Calibri"/>
                <a:cs typeface="Calibri"/>
              </a:rPr>
              <a:t>Page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b="1" dirty="0">
                <a:latin typeface="Calibri"/>
                <a:cs typeface="Calibri"/>
              </a:rPr>
              <a:t>1</a:t>
            </a:r>
            <a:r>
              <a:rPr sz="1100" b="1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b="1" spc="-50" dirty="0">
                <a:latin typeface="Calibri"/>
                <a:cs typeface="Calibri"/>
              </a:rPr>
              <a:t>1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9428480"/>
            <a:ext cx="132080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i="1" dirty="0">
                <a:latin typeface="Calibri"/>
                <a:cs typeface="Calibri"/>
              </a:rPr>
              <a:t>Last</a:t>
            </a:r>
            <a:r>
              <a:rPr sz="1000" b="1" i="1" spc="-20" dirty="0">
                <a:latin typeface="Calibri"/>
                <a:cs typeface="Calibri"/>
              </a:rPr>
              <a:t> </a:t>
            </a:r>
            <a:r>
              <a:rPr sz="1000" b="1" i="1" dirty="0">
                <a:latin typeface="Calibri"/>
                <a:cs typeface="Calibri"/>
              </a:rPr>
              <a:t>revised</a:t>
            </a:r>
            <a:r>
              <a:rPr sz="1000" b="1" i="1" spc="-20" dirty="0">
                <a:latin typeface="Calibri"/>
                <a:cs typeface="Calibri"/>
              </a:rPr>
              <a:t> </a:t>
            </a:r>
            <a:r>
              <a:rPr sz="1000" b="1" i="1" dirty="0">
                <a:latin typeface="Calibri"/>
                <a:cs typeface="Calibri"/>
              </a:rPr>
              <a:t>on</a:t>
            </a:r>
            <a:r>
              <a:rPr sz="1000" b="1" i="1" spc="-2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9/4/2025</a:t>
            </a:r>
            <a:endParaRPr sz="1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8650" y="304800"/>
            <a:ext cx="1304442" cy="576567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896111" y="269137"/>
            <a:ext cx="6495289" cy="26299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37000">
              <a:lnSpc>
                <a:spcPct val="100000"/>
              </a:lnSpc>
              <a:spcBef>
                <a:spcPts val="100"/>
              </a:spcBef>
            </a:pPr>
            <a:r>
              <a:rPr lang="en-US" sz="1800" dirty="0">
                <a:solidFill>
                  <a:srgbClr val="D37A21"/>
                </a:solidFill>
                <a:latin typeface="Arial Black"/>
                <a:cs typeface="Arial Black"/>
              </a:rPr>
              <a:t>		</a:t>
            </a:r>
            <a:r>
              <a:rPr sz="1800" dirty="0">
                <a:solidFill>
                  <a:srgbClr val="D37A21"/>
                </a:solidFill>
                <a:latin typeface="Arial Black"/>
                <a:cs typeface="Arial Black"/>
              </a:rPr>
              <a:t>Meeting</a:t>
            </a:r>
            <a:r>
              <a:rPr sz="1800" spc="-15" dirty="0">
                <a:solidFill>
                  <a:srgbClr val="D37A21"/>
                </a:solidFill>
                <a:latin typeface="Arial Black"/>
                <a:cs typeface="Arial Black"/>
              </a:rPr>
              <a:t> </a:t>
            </a:r>
            <a:r>
              <a:rPr lang="en-US" sz="1800" spc="-15" dirty="0">
                <a:solidFill>
                  <a:srgbClr val="D37A21"/>
                </a:solidFill>
                <a:latin typeface="Arial Black"/>
                <a:cs typeface="Arial Black"/>
              </a:rPr>
              <a:t>		</a:t>
            </a:r>
            <a:r>
              <a:rPr sz="1800" spc="-10" dirty="0">
                <a:solidFill>
                  <a:srgbClr val="D37A21"/>
                </a:solidFill>
                <a:latin typeface="Arial Black"/>
                <a:cs typeface="Arial Black"/>
              </a:rPr>
              <a:t>Agenda</a:t>
            </a:r>
            <a:endParaRPr sz="1800" dirty="0">
              <a:latin typeface="Arial Black"/>
              <a:cs typeface="Arial Black"/>
            </a:endParaRPr>
          </a:p>
          <a:p>
            <a:pPr algn="ctr">
              <a:lnSpc>
                <a:spcPct val="100000"/>
              </a:lnSpc>
              <a:spcBef>
                <a:spcPts val="250"/>
              </a:spcBef>
            </a:pPr>
            <a:endParaRPr lang="en-US" dirty="0">
              <a:latin typeface="Arial Black"/>
              <a:cs typeface="Arial Black"/>
            </a:endParaRPr>
          </a:p>
          <a:p>
            <a:pPr algn="ctr">
              <a:lnSpc>
                <a:spcPct val="100000"/>
              </a:lnSpc>
            </a:pPr>
            <a:r>
              <a:rPr lang="en-US" sz="1100" b="1" dirty="0">
                <a:latin typeface="Calibri"/>
                <a:cs typeface="Calibri"/>
              </a:rPr>
              <a:t>      John Lewis Invictus Academy</a:t>
            </a:r>
            <a:endParaRPr lang="en-US" sz="1100" dirty="0">
              <a:latin typeface="Calibri"/>
              <a:cs typeface="Calibri"/>
            </a:endParaRPr>
          </a:p>
          <a:p>
            <a:pPr marL="1901825" marR="1893570" indent="403860" algn="ctr">
              <a:lnSpc>
                <a:spcPct val="110000"/>
              </a:lnSpc>
              <a:spcBef>
                <a:spcPts val="45"/>
              </a:spcBef>
            </a:pPr>
            <a:r>
              <a:rPr lang="en-US" sz="1100" b="1" dirty="0">
                <a:latin typeface="Calibri"/>
                <a:cs typeface="Calibri"/>
              </a:rPr>
              <a:t>Date</a:t>
            </a:r>
            <a:r>
              <a:rPr lang="en-US" sz="1100" b="1" dirty="0">
                <a:solidFill>
                  <a:schemeClr val="tx1"/>
                </a:solidFill>
                <a:latin typeface="Calibri"/>
                <a:cs typeface="Calibri"/>
              </a:rPr>
              <a:t>:</a:t>
            </a:r>
            <a:r>
              <a:rPr lang="en-US" sz="1100" b="1" spc="-40" dirty="0">
                <a:solidFill>
                  <a:schemeClr val="tx1"/>
                </a:solidFill>
                <a:latin typeface="Calibri"/>
                <a:cs typeface="Calibri"/>
              </a:rPr>
              <a:t> October </a:t>
            </a:r>
            <a:r>
              <a:rPr lang="en-US" sz="1100" b="1" dirty="0">
                <a:solidFill>
                  <a:schemeClr val="tx1"/>
                </a:solidFill>
                <a:latin typeface="Calibri"/>
                <a:cs typeface="Calibri"/>
              </a:rPr>
              <a:t>22,2025</a:t>
            </a:r>
          </a:p>
          <a:p>
            <a:pPr marL="1901825" marR="1893570" indent="403860" algn="ctr">
              <a:lnSpc>
                <a:spcPct val="110000"/>
              </a:lnSpc>
              <a:spcBef>
                <a:spcPts val="45"/>
              </a:spcBef>
            </a:pPr>
            <a:r>
              <a:rPr lang="en-US" sz="1100" b="1" spc="-10" dirty="0">
                <a:solidFill>
                  <a:srgbClr val="0083A9"/>
                </a:solidFill>
                <a:latin typeface="Calibri"/>
                <a:cs typeface="Calibri"/>
              </a:rPr>
              <a:t> </a:t>
            </a:r>
            <a:r>
              <a:rPr lang="en-US" sz="1100" b="1" dirty="0">
                <a:latin typeface="Calibri"/>
                <a:cs typeface="Calibri"/>
              </a:rPr>
              <a:t>Time</a:t>
            </a:r>
            <a:r>
              <a:rPr lang="en-US" sz="1100" b="1" dirty="0">
                <a:solidFill>
                  <a:schemeClr val="tx1"/>
                </a:solidFill>
                <a:latin typeface="Calibri"/>
                <a:cs typeface="Calibri"/>
              </a:rPr>
              <a:t>:</a:t>
            </a:r>
            <a:r>
              <a:rPr lang="en-US" sz="1100" b="1" spc="-45" dirty="0">
                <a:solidFill>
                  <a:schemeClr val="tx1"/>
                </a:solidFill>
                <a:latin typeface="Calibri"/>
                <a:cs typeface="Calibri"/>
              </a:rPr>
              <a:t> 5:15 pm</a:t>
            </a:r>
          </a:p>
          <a:p>
            <a:pPr marL="1901825" marR="1893570" indent="403860" algn="ctr">
              <a:lnSpc>
                <a:spcPct val="110000"/>
              </a:lnSpc>
              <a:spcBef>
                <a:spcPts val="45"/>
              </a:spcBef>
            </a:pPr>
            <a:r>
              <a:rPr lang="en-US" sz="1100" b="1" dirty="0">
                <a:latin typeface="Calibri"/>
                <a:cs typeface="Calibri"/>
              </a:rPr>
              <a:t>Location:</a:t>
            </a:r>
            <a:r>
              <a:rPr lang="en-US" sz="1100" b="1" spc="-45" dirty="0">
                <a:latin typeface="Calibri"/>
                <a:cs typeface="Calibri"/>
              </a:rPr>
              <a:t> </a:t>
            </a:r>
            <a:r>
              <a:rPr lang="en-US" sz="1100" b="1" dirty="0">
                <a:solidFill>
                  <a:schemeClr val="tx1"/>
                </a:solidFill>
                <a:latin typeface="Calibri"/>
                <a:cs typeface="Calibri"/>
              </a:rPr>
              <a:t>Room 241</a:t>
            </a:r>
          </a:p>
          <a:p>
            <a:pPr marL="1901825" marR="1893570" indent="403860" algn="ctr">
              <a:lnSpc>
                <a:spcPct val="110000"/>
              </a:lnSpc>
              <a:spcBef>
                <a:spcPts val="45"/>
              </a:spcBef>
            </a:pPr>
            <a:r>
              <a:rPr lang="en-US" sz="1200" dirty="0">
                <a:hlinkClick r:id="rId3" tooltip="Original URL: https://zoom.us/j/7417898219?pwd=mnqBvwt8pgtEbEqQQkb2MoVAfhwXHj.1&amp;omn=92682631007. Click or tap if you trust this link."/>
              </a:rPr>
              <a:t>Join Zoom Here</a:t>
            </a:r>
            <a:endParaRPr lang="en-US" sz="12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1901825" marR="1893570" indent="403860" algn="ctr">
              <a:lnSpc>
                <a:spcPct val="110000"/>
              </a:lnSpc>
              <a:spcBef>
                <a:spcPts val="45"/>
              </a:spcBef>
            </a:pPr>
            <a:endParaRPr sz="14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13384" indent="-400685">
              <a:lnSpc>
                <a:spcPct val="100000"/>
              </a:lnSpc>
              <a:buClr>
                <a:srgbClr val="D37A21"/>
              </a:buClr>
              <a:buAutoNum type="romanUcPeriod"/>
              <a:tabLst>
                <a:tab pos="413384" algn="l"/>
              </a:tabLst>
            </a:pPr>
            <a:r>
              <a:rPr sz="1200" b="1" dirty="0">
                <a:latin typeface="Calibri"/>
                <a:cs typeface="Calibri"/>
              </a:rPr>
              <a:t>Call</a:t>
            </a:r>
            <a:r>
              <a:rPr sz="1200" b="1" spc="-1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to</a:t>
            </a:r>
            <a:r>
              <a:rPr sz="1200" b="1" spc="-10" dirty="0">
                <a:latin typeface="Calibri"/>
                <a:cs typeface="Calibri"/>
              </a:rPr>
              <a:t> Order</a:t>
            </a:r>
            <a:endParaRPr sz="1200" dirty="0">
              <a:latin typeface="Calibri"/>
              <a:cs typeface="Calibri"/>
            </a:endParaRPr>
          </a:p>
          <a:p>
            <a:pPr marL="413384" indent="-400685">
              <a:lnSpc>
                <a:spcPct val="100000"/>
              </a:lnSpc>
              <a:spcBef>
                <a:spcPts val="130"/>
              </a:spcBef>
              <a:buClr>
                <a:srgbClr val="D37A21"/>
              </a:buClr>
              <a:buAutoNum type="romanUcPeriod"/>
              <a:tabLst>
                <a:tab pos="413384" algn="l"/>
              </a:tabLst>
            </a:pPr>
            <a:r>
              <a:rPr sz="1200" b="1" dirty="0">
                <a:latin typeface="Calibri"/>
                <a:cs typeface="Calibri"/>
              </a:rPr>
              <a:t>Roll</a:t>
            </a:r>
            <a:r>
              <a:rPr sz="1200" b="1" spc="-2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Call;</a:t>
            </a:r>
            <a:r>
              <a:rPr sz="1200" b="1" spc="-3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Establish</a:t>
            </a:r>
            <a:r>
              <a:rPr sz="1200" b="1" spc="-35" dirty="0">
                <a:latin typeface="Calibri"/>
                <a:cs typeface="Calibri"/>
              </a:rPr>
              <a:t> </a:t>
            </a:r>
            <a:r>
              <a:rPr sz="1200" b="1" spc="-10" dirty="0">
                <a:latin typeface="Calibri"/>
                <a:cs typeface="Calibri"/>
              </a:rPr>
              <a:t>Quorum</a:t>
            </a:r>
            <a:endParaRPr sz="1200" dirty="0">
              <a:latin typeface="Calibri"/>
              <a:cs typeface="Calibri"/>
            </a:endParaRPr>
          </a:p>
          <a:p>
            <a:pPr marL="413384" indent="-400685">
              <a:lnSpc>
                <a:spcPct val="100000"/>
              </a:lnSpc>
              <a:spcBef>
                <a:spcPts val="145"/>
              </a:spcBef>
              <a:buClr>
                <a:srgbClr val="D37A21"/>
              </a:buClr>
              <a:buAutoNum type="romanUcPeriod"/>
              <a:tabLst>
                <a:tab pos="413384" algn="l"/>
              </a:tabLst>
            </a:pPr>
            <a:r>
              <a:rPr sz="1200" b="1" dirty="0">
                <a:latin typeface="Calibri"/>
                <a:cs typeface="Calibri"/>
              </a:rPr>
              <a:t>Action</a:t>
            </a:r>
            <a:r>
              <a:rPr sz="1200" b="1" spc="-2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Items</a:t>
            </a:r>
            <a:r>
              <a:rPr sz="1200" b="1" spc="-15" dirty="0">
                <a:latin typeface="Calibri"/>
                <a:cs typeface="Calibri"/>
              </a:rPr>
              <a:t> 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97761" y="2789977"/>
            <a:ext cx="152400" cy="627380"/>
          </a:xfrm>
          <a:prstGeom prst="rect">
            <a:avLst/>
          </a:prstGeom>
        </p:spPr>
        <p:txBody>
          <a:bodyPr vert="horz" wrap="square" lIns="0" tIns="3111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44"/>
              </a:spcBef>
            </a:pPr>
            <a:r>
              <a:rPr sz="1200" spc="-25" dirty="0">
                <a:latin typeface="Calibri"/>
                <a:cs typeface="Calibri"/>
              </a:rPr>
              <a:t>A.</a:t>
            </a:r>
            <a:endParaRPr sz="1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1200" spc="-25" dirty="0">
                <a:latin typeface="Calibri"/>
                <a:cs typeface="Calibri"/>
              </a:rPr>
              <a:t>B.</a:t>
            </a:r>
            <a:endParaRPr sz="1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200" spc="-25" dirty="0">
                <a:latin typeface="Calibri"/>
                <a:cs typeface="Calibri"/>
              </a:rPr>
              <a:t>C.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62100" y="2789977"/>
            <a:ext cx="2971800" cy="1816650"/>
          </a:xfrm>
          <a:prstGeom prst="rect">
            <a:avLst/>
          </a:prstGeom>
        </p:spPr>
        <p:txBody>
          <a:bodyPr vert="horz" wrap="square" lIns="0" tIns="3111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44"/>
              </a:spcBef>
            </a:pPr>
            <a:r>
              <a:rPr sz="1200" dirty="0">
                <a:latin typeface="Calibri"/>
                <a:cs typeface="Calibri"/>
              </a:rPr>
              <a:t>Approval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 </a:t>
            </a:r>
            <a:r>
              <a:rPr sz="1200" spc="-10" dirty="0">
                <a:latin typeface="Calibri"/>
                <a:cs typeface="Calibri"/>
              </a:rPr>
              <a:t>Agenda</a:t>
            </a:r>
            <a:endParaRPr sz="1200" dirty="0">
              <a:latin typeface="Calibri"/>
              <a:cs typeface="Calibri"/>
            </a:endParaRPr>
          </a:p>
          <a:p>
            <a:pPr marL="12700" marR="5080">
              <a:lnSpc>
                <a:spcPct val="109200"/>
              </a:lnSpc>
              <a:spcBef>
                <a:spcPts val="10"/>
              </a:spcBef>
            </a:pPr>
            <a:r>
              <a:rPr sz="1200" dirty="0">
                <a:latin typeface="Calibri"/>
                <a:cs typeface="Calibri"/>
              </a:rPr>
              <a:t>Approval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Previous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Minutes</a:t>
            </a:r>
            <a:r>
              <a:rPr lang="en-US" sz="1200" spc="-15" dirty="0">
                <a:latin typeface="Calibri"/>
                <a:cs typeface="Calibri"/>
              </a:rPr>
              <a:t> </a:t>
            </a:r>
          </a:p>
          <a:p>
            <a:pPr marL="12700" marR="5080">
              <a:lnSpc>
                <a:spcPct val="109200"/>
              </a:lnSpc>
              <a:spcBef>
                <a:spcPts val="10"/>
              </a:spcBef>
            </a:pPr>
            <a:r>
              <a:rPr lang="en-US" sz="1200" spc="-15" dirty="0">
                <a:latin typeface="Calibri"/>
                <a:cs typeface="Calibri"/>
              </a:rPr>
              <a:t>Election of Officers</a:t>
            </a:r>
          </a:p>
          <a:p>
            <a:pPr marL="298450" marR="5080" lvl="1" indent="-285750">
              <a:lnSpc>
                <a:spcPct val="109200"/>
              </a:lnSpc>
              <a:spcBef>
                <a:spcPts val="10"/>
              </a:spcBef>
              <a:buFont typeface="+mj-lt"/>
              <a:buAutoNum type="romanLcPeriod"/>
            </a:pPr>
            <a:r>
              <a:rPr lang="en-US" sz="1200" spc="-15" dirty="0">
                <a:latin typeface="Calibri"/>
                <a:cs typeface="Calibri"/>
              </a:rPr>
              <a:t>Set Go Team Meeting Calendar</a:t>
            </a:r>
          </a:p>
          <a:p>
            <a:pPr marL="12700" marR="5080">
              <a:lnSpc>
                <a:spcPct val="109200"/>
              </a:lnSpc>
              <a:spcBef>
                <a:spcPts val="10"/>
              </a:spcBef>
            </a:pPr>
            <a:endParaRPr lang="en-US" sz="1200" spc="-15" dirty="0">
              <a:latin typeface="Calibri"/>
              <a:cs typeface="Calibri"/>
            </a:endParaRPr>
          </a:p>
          <a:p>
            <a:pPr marL="12700" marR="5080">
              <a:lnSpc>
                <a:spcPct val="109200"/>
              </a:lnSpc>
              <a:spcBef>
                <a:spcPts val="10"/>
              </a:spcBef>
            </a:pPr>
            <a:endParaRPr lang="en-US" sz="1200" spc="-15" dirty="0">
              <a:latin typeface="Calibri"/>
              <a:cs typeface="Calibri"/>
            </a:endParaRPr>
          </a:p>
          <a:p>
            <a:pPr marL="12700" marR="5080">
              <a:lnSpc>
                <a:spcPct val="109200"/>
              </a:lnSpc>
              <a:spcBef>
                <a:spcPts val="10"/>
              </a:spcBef>
            </a:pPr>
            <a:endParaRPr lang="en-US" sz="1200" spc="-15" dirty="0">
              <a:latin typeface="Calibri"/>
              <a:cs typeface="Calibri"/>
            </a:endParaRPr>
          </a:p>
          <a:p>
            <a:pPr marL="12700" marR="5080" algn="l">
              <a:lnSpc>
                <a:spcPct val="109200"/>
              </a:lnSpc>
              <a:spcBef>
                <a:spcPts val="10"/>
              </a:spcBef>
            </a:pPr>
            <a:endParaRPr lang="en-US" sz="1200" spc="-15" dirty="0">
              <a:latin typeface="Calibri"/>
              <a:cs typeface="Calibri"/>
            </a:endParaRPr>
          </a:p>
          <a:p>
            <a:pPr marL="12700" marR="5080">
              <a:lnSpc>
                <a:spcPct val="109200"/>
              </a:lnSpc>
              <a:spcBef>
                <a:spcPts val="10"/>
              </a:spcBef>
            </a:pPr>
            <a:endParaRPr sz="12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1700" y="3542791"/>
            <a:ext cx="287401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3384" algn="l"/>
              </a:tabLst>
            </a:pPr>
            <a:r>
              <a:rPr lang="en-US" sz="1200" b="1" spc="-25" dirty="0">
                <a:solidFill>
                  <a:srgbClr val="D37A21"/>
                </a:solidFill>
                <a:latin typeface="Calibri"/>
                <a:cs typeface="Calibri"/>
              </a:rPr>
              <a:t>IV.</a:t>
            </a:r>
            <a:r>
              <a:rPr lang="en-US" sz="1200" b="1" dirty="0">
                <a:solidFill>
                  <a:srgbClr val="D37A21"/>
                </a:solidFill>
                <a:latin typeface="Calibri"/>
                <a:cs typeface="Calibri"/>
              </a:rPr>
              <a:t>	</a:t>
            </a:r>
            <a:r>
              <a:rPr lang="en-US" sz="1200" b="1" dirty="0">
                <a:latin typeface="Calibri"/>
                <a:cs typeface="Calibri"/>
              </a:rPr>
              <a:t>Discussion</a:t>
            </a:r>
            <a:r>
              <a:rPr lang="en-US" sz="1200" b="1" spc="-25" dirty="0">
                <a:latin typeface="Calibri"/>
                <a:cs typeface="Calibri"/>
              </a:rPr>
              <a:t> </a:t>
            </a:r>
            <a:r>
              <a:rPr lang="en-US" sz="1200" b="1" dirty="0">
                <a:latin typeface="Calibri"/>
                <a:cs typeface="Calibri"/>
              </a:rPr>
              <a:t>Items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02511" y="3743959"/>
            <a:ext cx="1524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Calibri"/>
                <a:cs typeface="Calibri"/>
              </a:rPr>
              <a:t>A.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02511" y="4345940"/>
            <a:ext cx="1454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Calibri"/>
                <a:cs typeface="Calibri"/>
              </a:rPr>
              <a:t>B.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59711" y="3725671"/>
            <a:ext cx="4178935" cy="1231746"/>
          </a:xfrm>
          <a:prstGeom prst="rect">
            <a:avLst/>
          </a:prstGeom>
        </p:spPr>
        <p:txBody>
          <a:bodyPr vert="horz" wrap="square" lIns="0" tIns="3111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44"/>
              </a:spcBef>
            </a:pPr>
            <a:r>
              <a:rPr sz="1200" dirty="0">
                <a:latin typeface="Calibri"/>
                <a:cs typeface="Calibri"/>
              </a:rPr>
              <a:t>School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Strategic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Plan</a:t>
            </a:r>
            <a:endParaRPr sz="1200" dirty="0">
              <a:latin typeface="Calibri"/>
              <a:cs typeface="Calibri"/>
            </a:endParaRPr>
          </a:p>
          <a:p>
            <a:pPr marL="526415" indent="-187960">
              <a:lnSpc>
                <a:spcPct val="100000"/>
              </a:lnSpc>
              <a:spcBef>
                <a:spcPts val="140"/>
              </a:spcBef>
              <a:buAutoNum type="romanLcPeriod"/>
              <a:tabLst>
                <a:tab pos="526415" algn="l"/>
              </a:tabLst>
            </a:pPr>
            <a:r>
              <a:rPr sz="1200" dirty="0">
                <a:latin typeface="Calibri"/>
                <a:cs typeface="Calibri"/>
              </a:rPr>
              <a:t>Strategic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Plan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&amp;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Priorities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Review</a:t>
            </a:r>
            <a:endParaRPr sz="1200" dirty="0">
              <a:latin typeface="Calibri"/>
              <a:cs typeface="Calibri"/>
            </a:endParaRPr>
          </a:p>
          <a:p>
            <a:pPr marL="12700" marR="2818130" indent="513715">
              <a:lnSpc>
                <a:spcPts val="1580"/>
              </a:lnSpc>
              <a:spcBef>
                <a:spcPts val="70"/>
              </a:spcBef>
              <a:buAutoNum type="romanLcPeriod"/>
              <a:tabLst>
                <a:tab pos="526415" algn="l"/>
              </a:tabLst>
            </a:pPr>
            <a:r>
              <a:rPr sz="1200" dirty="0">
                <a:latin typeface="Calibri"/>
                <a:cs typeface="Calibri"/>
              </a:rPr>
              <a:t>SMART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Goals </a:t>
            </a:r>
            <a:r>
              <a:rPr sz="1200" dirty="0">
                <a:latin typeface="Calibri"/>
                <a:cs typeface="Calibri"/>
              </a:rPr>
              <a:t>Data </a:t>
            </a:r>
            <a:r>
              <a:rPr sz="1200" spc="-10" dirty="0">
                <a:latin typeface="Calibri"/>
                <a:cs typeface="Calibri"/>
              </a:rPr>
              <a:t>Discussion</a:t>
            </a:r>
            <a:endParaRPr sz="1200" dirty="0">
              <a:latin typeface="Calibri"/>
              <a:cs typeface="Calibri"/>
            </a:endParaRPr>
          </a:p>
          <a:p>
            <a:pPr marL="525780" indent="-180975">
              <a:lnSpc>
                <a:spcPct val="100000"/>
              </a:lnSpc>
              <a:spcBef>
                <a:spcPts val="70"/>
              </a:spcBef>
              <a:buSzPct val="91666"/>
              <a:buAutoNum type="romanLcPeriod"/>
              <a:tabLst>
                <a:tab pos="525780" algn="l"/>
              </a:tabLst>
            </a:pPr>
            <a:r>
              <a:rPr sz="1200" dirty="0">
                <a:latin typeface="Calibri"/>
                <a:cs typeface="Calibri"/>
              </a:rPr>
              <a:t>MAP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Results</a:t>
            </a:r>
            <a:endParaRPr sz="1200" dirty="0">
              <a:latin typeface="Calibri"/>
              <a:cs typeface="Calibri"/>
            </a:endParaRPr>
          </a:p>
          <a:p>
            <a:pPr marL="525145" indent="-212725">
              <a:lnSpc>
                <a:spcPct val="100000"/>
              </a:lnSpc>
              <a:spcBef>
                <a:spcPts val="135"/>
              </a:spcBef>
              <a:buSzPct val="91666"/>
              <a:buAutoNum type="romanLcPeriod"/>
              <a:tabLst>
                <a:tab pos="525145" algn="l"/>
              </a:tabLst>
            </a:pPr>
            <a:r>
              <a:rPr sz="1200" dirty="0">
                <a:latin typeface="Calibri"/>
                <a:cs typeface="Calibri"/>
              </a:rPr>
              <a:t>2025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GA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Milestones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Results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01700" y="5149088"/>
            <a:ext cx="297180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3384" algn="l"/>
              </a:tabLst>
            </a:pPr>
            <a:r>
              <a:rPr sz="1200" b="1" spc="-25" dirty="0">
                <a:solidFill>
                  <a:srgbClr val="D37A21"/>
                </a:solidFill>
                <a:latin typeface="Calibri"/>
                <a:cs typeface="Calibri"/>
              </a:rPr>
              <a:t>V.</a:t>
            </a:r>
            <a:r>
              <a:rPr sz="1200" b="1" dirty="0">
                <a:solidFill>
                  <a:srgbClr val="D37A21"/>
                </a:solidFill>
                <a:latin typeface="Calibri"/>
                <a:cs typeface="Calibri"/>
              </a:rPr>
              <a:t>	</a:t>
            </a:r>
            <a:r>
              <a:rPr sz="1200" b="1" dirty="0">
                <a:latin typeface="Calibri"/>
                <a:cs typeface="Calibri"/>
              </a:rPr>
              <a:t>Information</a:t>
            </a:r>
            <a:r>
              <a:rPr sz="1200" b="1" spc="-2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Items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02511" y="5350255"/>
            <a:ext cx="1524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Calibri"/>
                <a:cs typeface="Calibri"/>
              </a:rPr>
              <a:t>A.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02511" y="5964427"/>
            <a:ext cx="13716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25" dirty="0">
                <a:latin typeface="Calibri"/>
                <a:cs typeface="Calibri"/>
              </a:rPr>
              <a:t>B.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759711" y="5333491"/>
            <a:ext cx="4361180" cy="806630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sz="1200" dirty="0">
                <a:latin typeface="Calibri"/>
                <a:cs typeface="Calibri"/>
              </a:rPr>
              <a:t>Principal’s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Report</a:t>
            </a:r>
            <a:endParaRPr sz="1200" dirty="0">
              <a:latin typeface="Calibri"/>
              <a:cs typeface="Calibri"/>
            </a:endParaRPr>
          </a:p>
          <a:p>
            <a:pPr marL="526415" indent="-187960">
              <a:lnSpc>
                <a:spcPct val="100000"/>
              </a:lnSpc>
              <a:spcBef>
                <a:spcPts val="135"/>
              </a:spcBef>
              <a:buAutoNum type="romanLcPeriod"/>
              <a:tabLst>
                <a:tab pos="526415" algn="l"/>
              </a:tabLst>
            </a:pPr>
            <a:r>
              <a:rPr sz="1200" dirty="0">
                <a:latin typeface="Calibri"/>
                <a:cs typeface="Calibri"/>
              </a:rPr>
              <a:t>Enrollment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and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Leveling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Updates</a:t>
            </a:r>
            <a:r>
              <a:rPr sz="1200" spc="-20" dirty="0">
                <a:latin typeface="Calibri"/>
                <a:cs typeface="Calibri"/>
              </a:rPr>
              <a:t> </a:t>
            </a:r>
            <a:endParaRPr lang="en-US" sz="1200" spc="-20" dirty="0">
              <a:latin typeface="Calibri"/>
              <a:cs typeface="Calibri"/>
            </a:endParaRPr>
          </a:p>
          <a:p>
            <a:pPr marL="526415" indent="-187960">
              <a:lnSpc>
                <a:spcPct val="100000"/>
              </a:lnSpc>
              <a:spcBef>
                <a:spcPts val="135"/>
              </a:spcBef>
              <a:buAutoNum type="romanLcPeriod"/>
              <a:tabLst>
                <a:tab pos="526415" algn="l"/>
              </a:tabLst>
            </a:pPr>
            <a:r>
              <a:rPr sz="1200" dirty="0">
                <a:latin typeface="Calibri"/>
                <a:cs typeface="Calibri"/>
              </a:rPr>
              <a:t>Additional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Information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Items</a:t>
            </a:r>
            <a:endParaRPr sz="1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sz="1200" dirty="0">
                <a:latin typeface="Calibri"/>
                <a:cs typeface="Calibri"/>
              </a:rPr>
              <a:t>APS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Forward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2040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–Comprehensive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Long-</a:t>
            </a:r>
            <a:r>
              <a:rPr sz="1200" dirty="0">
                <a:latin typeface="Calibri"/>
                <a:cs typeface="Calibri"/>
              </a:rPr>
              <a:t>Range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Facilities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Plan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Update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01700" y="6136639"/>
            <a:ext cx="280035" cy="626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9600"/>
              </a:lnSpc>
              <a:spcBef>
                <a:spcPts val="90"/>
              </a:spcBef>
            </a:pPr>
            <a:r>
              <a:rPr sz="1200" b="1" spc="-25" dirty="0">
                <a:solidFill>
                  <a:srgbClr val="D37A21"/>
                </a:solidFill>
                <a:latin typeface="Calibri"/>
                <a:cs typeface="Calibri"/>
              </a:rPr>
              <a:t>VI. </a:t>
            </a:r>
            <a:r>
              <a:rPr sz="1200" b="1" spc="-20" dirty="0">
                <a:solidFill>
                  <a:srgbClr val="D37A21"/>
                </a:solidFill>
                <a:latin typeface="Calibri"/>
                <a:cs typeface="Calibri"/>
              </a:rPr>
              <a:t>VII. </a:t>
            </a:r>
            <a:r>
              <a:rPr sz="1200" b="1" spc="-10" dirty="0">
                <a:solidFill>
                  <a:srgbClr val="D37A21"/>
                </a:solidFill>
                <a:latin typeface="Calibri"/>
                <a:cs typeface="Calibri"/>
              </a:rPr>
              <a:t>VIII.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302511" y="6136639"/>
            <a:ext cx="2458085" cy="63645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9600"/>
              </a:lnSpc>
              <a:spcBef>
                <a:spcPts val="90"/>
              </a:spcBef>
            </a:pPr>
            <a:r>
              <a:rPr sz="1200" b="1" dirty="0">
                <a:latin typeface="Calibri"/>
                <a:cs typeface="Calibri"/>
              </a:rPr>
              <a:t>Announcements</a:t>
            </a:r>
            <a:r>
              <a:rPr sz="1200" b="1" spc="-25" dirty="0">
                <a:latin typeface="Calibri"/>
                <a:cs typeface="Calibri"/>
              </a:rPr>
              <a:t> </a:t>
            </a:r>
            <a:endParaRPr lang="en-US" sz="1200" b="1" spc="-25" dirty="0">
              <a:latin typeface="Calibri"/>
              <a:cs typeface="Calibri"/>
            </a:endParaRPr>
          </a:p>
          <a:p>
            <a:pPr marL="12700" marR="5080">
              <a:lnSpc>
                <a:spcPct val="109600"/>
              </a:lnSpc>
              <a:spcBef>
                <a:spcPts val="90"/>
              </a:spcBef>
            </a:pPr>
            <a:r>
              <a:rPr sz="1200" b="1" dirty="0">
                <a:latin typeface="Calibri"/>
                <a:cs typeface="Calibri"/>
              </a:rPr>
              <a:t>Public</a:t>
            </a:r>
            <a:r>
              <a:rPr sz="1200" b="1" spc="-3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Comment</a:t>
            </a:r>
            <a:r>
              <a:rPr sz="1200" b="1" spc="-20" dirty="0">
                <a:latin typeface="Calibri"/>
                <a:cs typeface="Calibri"/>
              </a:rPr>
              <a:t> </a:t>
            </a:r>
            <a:endParaRPr lang="en-US" sz="1200" b="1" spc="-20" dirty="0">
              <a:latin typeface="Calibri"/>
              <a:cs typeface="Calibri"/>
            </a:endParaRPr>
          </a:p>
          <a:p>
            <a:pPr marL="12700" marR="5080">
              <a:lnSpc>
                <a:spcPct val="109600"/>
              </a:lnSpc>
              <a:spcBef>
                <a:spcPts val="90"/>
              </a:spcBef>
            </a:pPr>
            <a:r>
              <a:rPr sz="1200" b="1" spc="-10" dirty="0">
                <a:latin typeface="Calibri"/>
                <a:cs typeface="Calibri"/>
              </a:rPr>
              <a:t>Adjournment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0" y="9601200"/>
            <a:ext cx="7772400" cy="152400"/>
          </a:xfrm>
          <a:custGeom>
            <a:avLst/>
            <a:gdLst/>
            <a:ahLst/>
            <a:cxnLst/>
            <a:rect l="l" t="t" r="r" b="b"/>
            <a:pathLst>
              <a:path w="7772400" h="152400">
                <a:moveTo>
                  <a:pt x="7772400" y="76212"/>
                </a:moveTo>
                <a:lnTo>
                  <a:pt x="0" y="76212"/>
                </a:lnTo>
                <a:lnTo>
                  <a:pt x="0" y="152400"/>
                </a:lnTo>
                <a:lnTo>
                  <a:pt x="7772400" y="152400"/>
                </a:lnTo>
                <a:lnTo>
                  <a:pt x="7772400" y="76212"/>
                </a:lnTo>
                <a:close/>
              </a:path>
              <a:path w="7772400" h="152400">
                <a:moveTo>
                  <a:pt x="7772400" y="0"/>
                </a:moveTo>
                <a:lnTo>
                  <a:pt x="0" y="0"/>
                </a:lnTo>
                <a:lnTo>
                  <a:pt x="0" y="38100"/>
                </a:lnTo>
                <a:lnTo>
                  <a:pt x="7772400" y="38100"/>
                </a:lnTo>
                <a:lnTo>
                  <a:pt x="7772400" y="0"/>
                </a:lnTo>
                <a:close/>
              </a:path>
            </a:pathLst>
          </a:custGeom>
          <a:solidFill>
            <a:srgbClr val="D37A21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</TotalTime>
  <Words>130</Words>
  <Application>Microsoft Office PowerPoint</Application>
  <PresentationFormat>Custom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 Black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Jacobi, Diane</dc:creator>
  <dc:description/>
  <cp:lastModifiedBy>Darden, Tai</cp:lastModifiedBy>
  <cp:revision>3</cp:revision>
  <cp:lastPrinted>2025-10-21T18:49:23Z</cp:lastPrinted>
  <dcterms:created xsi:type="dcterms:W3CDTF">2025-10-21T16:56:22Z</dcterms:created>
  <dcterms:modified xsi:type="dcterms:W3CDTF">2025-10-21T20:12:19Z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mplianceAssetId">
    <vt:lpwstr/>
  </property>
  <property fmtid="{D5CDD505-2E9C-101B-9397-08002B2CF9AE}" pid="3" name="ContentTypeId">
    <vt:lpwstr>0x0101009B088E750FB87F439BAD6BE3B18C0B0C</vt:lpwstr>
  </property>
  <property fmtid="{D5CDD505-2E9C-101B-9397-08002B2CF9AE}" pid="4" name="Created">
    <vt:filetime>2025-09-04T00:00:00Z</vt:filetime>
  </property>
  <property fmtid="{D5CDD505-2E9C-101B-9397-08002B2CF9AE}" pid="5" name="Creator">
    <vt:lpwstr>Acrobat PDFMaker 25 for Word</vt:lpwstr>
  </property>
  <property fmtid="{D5CDD505-2E9C-101B-9397-08002B2CF9AE}" pid="6" name="LastSaved">
    <vt:filetime>2025-10-21T00:00:00Z</vt:filetime>
  </property>
  <property fmtid="{D5CDD505-2E9C-101B-9397-08002B2CF9AE}" pid="7" name="MediaServiceImageTags">
    <vt:lpwstr/>
  </property>
  <property fmtid="{D5CDD505-2E9C-101B-9397-08002B2CF9AE}" pid="8" name="Order">
    <vt:lpwstr>1222000.000000</vt:lpwstr>
  </property>
  <property fmtid="{D5CDD505-2E9C-101B-9397-08002B2CF9AE}" pid="9" name="Producer">
    <vt:lpwstr>Adobe PDF Library 25.1.163</vt:lpwstr>
  </property>
  <property fmtid="{D5CDD505-2E9C-101B-9397-08002B2CF9AE}" pid="10" name="SourceModified">
    <vt:lpwstr/>
  </property>
  <property fmtid="{D5CDD505-2E9C-101B-9397-08002B2CF9AE}" pid="11" name="TemplateUrl">
    <vt:lpwstr/>
  </property>
  <property fmtid="{D5CDD505-2E9C-101B-9397-08002B2CF9AE}" pid="12" name="TriggerFlowInfo">
    <vt:lpwstr/>
  </property>
  <property fmtid="{D5CDD505-2E9C-101B-9397-08002B2CF9AE}" pid="13" name="_ExtendedDescription">
    <vt:lpwstr/>
  </property>
  <property fmtid="{D5CDD505-2E9C-101B-9397-08002B2CF9AE}" pid="14" name="xd_ProgID">
    <vt:lpwstr/>
  </property>
  <property fmtid="{D5CDD505-2E9C-101B-9397-08002B2CF9AE}" pid="15" name="xd_Signature">
    <vt:lpwstr>0</vt:lpwstr>
  </property>
</Properties>
</file>